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7" r:id="rId2"/>
    <p:sldId id="298" r:id="rId3"/>
    <p:sldId id="282" r:id="rId4"/>
    <p:sldId id="300" r:id="rId5"/>
    <p:sldId id="301" r:id="rId6"/>
    <p:sldId id="302" r:id="rId7"/>
    <p:sldId id="299" r:id="rId8"/>
    <p:sldId id="315" r:id="rId9"/>
    <p:sldId id="323" r:id="rId10"/>
    <p:sldId id="318" r:id="rId11"/>
    <p:sldId id="305" r:id="rId12"/>
    <p:sldId id="307" r:id="rId13"/>
    <p:sldId id="319" r:id="rId14"/>
    <p:sldId id="320" r:id="rId15"/>
    <p:sldId id="321" r:id="rId16"/>
    <p:sldId id="322" r:id="rId17"/>
    <p:sldId id="306" r:id="rId18"/>
    <p:sldId id="308" r:id="rId19"/>
    <p:sldId id="317" r:id="rId20"/>
    <p:sldId id="316" r:id="rId21"/>
    <p:sldId id="309" r:id="rId22"/>
    <p:sldId id="313" r:id="rId23"/>
    <p:sldId id="314" r:id="rId24"/>
    <p:sldId id="312" r:id="rId25"/>
    <p:sldId id="296" r:id="rId2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4" autoAdjust="0"/>
    <p:restoredTop sz="94613" autoAdjust="0"/>
  </p:normalViewPr>
  <p:slideViewPr>
    <p:cSldViewPr snapToGrid="0" snapToObjects="1">
      <p:cViewPr varScale="1">
        <p:scale>
          <a:sx n="69" d="100"/>
          <a:sy n="69" d="100"/>
        </p:scale>
        <p:origin x="140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-31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Edge Computing for CAV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FD97C-04C7-4E15-9A64-EBAB2FDC600B}" type="datetime1">
              <a:rPr lang="en-US" smtClean="0"/>
              <a:t>2019/7/31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604AE-607F-1748-AF38-31532CAE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82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Edge Computing for CAV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FC90B-8CB8-40A7-8C61-5A1D0A710729}" type="datetime1">
              <a:rPr lang="en-US" smtClean="0"/>
              <a:t>2019/7/31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B768-8DD1-0841-B818-06F39B1574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64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 userDrawn="1"/>
        </p:nvSpPr>
        <p:spPr>
          <a:xfrm>
            <a:off x="3175000" y="809625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b="1" dirty="0">
                <a:solidFill>
                  <a:schemeClr val="bg1"/>
                </a:solidFill>
                <a:latin typeface="Arial"/>
                <a:cs typeface="Arial"/>
              </a:rPr>
              <a:t>Title Here</a:t>
            </a:r>
            <a:endParaRPr lang="en-US" sz="8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Text Placeholder 1"/>
          <p:cNvSpPr txBox="1">
            <a:spLocks/>
          </p:cNvSpPr>
          <p:nvPr userDrawn="1"/>
        </p:nvSpPr>
        <p:spPr>
          <a:xfrm>
            <a:off x="3175000" y="2660650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Subtitle</a:t>
            </a:r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3175000" y="4670425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Name</a:t>
            </a:r>
            <a:b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2439" y="809625"/>
            <a:ext cx="8242935" cy="4794250"/>
          </a:xfrm>
        </p:spPr>
        <p:txBody>
          <a:bodyPr/>
          <a:lstStyle/>
          <a:p>
            <a:pPr algn="ctr"/>
            <a:r>
              <a:rPr lang="en-US" sz="3200" b="1" dirty="0"/>
              <a:t>Header 1</a:t>
            </a:r>
          </a:p>
          <a:p>
            <a:r>
              <a:rPr lang="en-US" dirty="0">
                <a:solidFill>
                  <a:schemeClr val="tx1"/>
                </a:solidFill>
              </a:rPr>
              <a:t>Header 2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Header 2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2439" y="809625"/>
            <a:ext cx="8242935" cy="4794250"/>
          </a:xfrm>
        </p:spPr>
        <p:txBody>
          <a:bodyPr/>
          <a:lstStyle/>
          <a:p>
            <a:pPr algn="ctr"/>
            <a:r>
              <a:rPr lang="en-US" sz="3200" b="1" dirty="0"/>
              <a:t>Header 1</a:t>
            </a:r>
          </a:p>
          <a:p>
            <a:r>
              <a:rPr lang="en-US" dirty="0">
                <a:solidFill>
                  <a:schemeClr val="tx1"/>
                </a:solidFill>
              </a:rPr>
              <a:t>Header 2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Header 2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4" r:id="rId3"/>
    <p:sldLayoutId id="2147483649" r:id="rId4"/>
    <p:sldLayoutId id="2147483657" r:id="rId5"/>
    <p:sldLayoutId id="2147483658" r:id="rId6"/>
    <p:sldLayoutId id="2147483659" r:id="rId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2152073" y="140422"/>
            <a:ext cx="6991928" cy="45300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Edge Computing Framework for CAV (Connected Autonomous Vehicles )</a:t>
            </a:r>
            <a:endParaRPr lang="en-US" sz="5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650836" y="4670425"/>
            <a:ext cx="6493164" cy="7605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Bruce Chen, Harold </a:t>
            </a:r>
            <a:r>
              <a:rPr lang="en-US" sz="2800" dirty="0" err="1">
                <a:solidFill>
                  <a:schemeClr val="bg1"/>
                </a:solidFill>
                <a:latin typeface="Arial"/>
                <a:cs typeface="Arial"/>
              </a:rPr>
              <a:t>Iwen</a:t>
            </a: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Arial"/>
                <a:cs typeface="Arial"/>
              </a:rPr>
              <a:t>Sihai</a:t>
            </a: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 Tang</a:t>
            </a:r>
            <a:b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</a:b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62315-B4B3-43A6-B333-EBFBE40FAB95}"/>
              </a:ext>
            </a:extLst>
          </p:cNvPr>
          <p:cNvSpPr txBox="1"/>
          <p:nvPr/>
        </p:nvSpPr>
        <p:spPr>
          <a:xfrm>
            <a:off x="4064000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873FA8D-8FF2-4259-AF10-BDB4FF13434C}" type="slidenum">
              <a:rPr lang="en-US" sz="2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</a:t>
            </a:fld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209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63BB87-30B5-4C10-A2A4-E59A67960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532" y="2910176"/>
            <a:ext cx="8242935" cy="103764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6600" b="1" dirty="0"/>
              <a:t>BC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31875-61DD-4F99-BDAC-0FA676973412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8B694F-42AA-44E6-9F5F-BC42EE3E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26196"/>
            <a:ext cx="9144000" cy="5205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0C3787-23ED-4946-8983-3B0E8CFDE2B7}"/>
              </a:ext>
            </a:extLst>
          </p:cNvPr>
          <p:cNvSpPr/>
          <p:nvPr/>
        </p:nvSpPr>
        <p:spPr>
          <a:xfrm>
            <a:off x="2424545" y="27710"/>
            <a:ext cx="4294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BC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F508F-DB1A-4938-B252-A3D2C07BA15B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9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0C3787-23ED-4946-8983-3B0E8CFDE2B7}"/>
              </a:ext>
            </a:extLst>
          </p:cNvPr>
          <p:cNvSpPr/>
          <p:nvPr/>
        </p:nvSpPr>
        <p:spPr>
          <a:xfrm>
            <a:off x="73891" y="1"/>
            <a:ext cx="8885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MQTT(Message Queuing Telemetry Transport)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D3909-5FAC-4EFF-920C-8771C988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611"/>
            <a:ext cx="9144000" cy="5192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06E47-9291-499D-92B5-D637CE8E8044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2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03829-F10E-4E6A-A839-12E70B7F7E51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13</a:t>
            </a:fld>
            <a:endParaRPr lang="en-US" dirty="0"/>
          </a:p>
        </p:txBody>
      </p:sp>
      <p:pic>
        <p:nvPicPr>
          <p:cNvPr id="7" name="Picture 6" descr="A group of people walking down a dirt road&#10;&#10;Description generated with very high confidence">
            <a:extLst>
              <a:ext uri="{FF2B5EF4-FFF2-40B4-BE49-F238E27FC236}">
                <a16:creationId xmlns:a16="http://schemas.microsoft.com/office/drawing/2014/main" id="{A9182C07-EB93-4F3D-8A94-1278F880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4228666"/>
            <a:ext cx="2650836" cy="1988127"/>
          </a:xfrm>
          <a:prstGeom prst="rect">
            <a:avLst/>
          </a:prstGeom>
        </p:spPr>
      </p:pic>
      <p:pic>
        <p:nvPicPr>
          <p:cNvPr id="9" name="Picture 8" descr="A row of cars parked on the side of a dirt road&#10;&#10;Description generated with very high confidence">
            <a:extLst>
              <a:ext uri="{FF2B5EF4-FFF2-40B4-BE49-F238E27FC236}">
                <a16:creationId xmlns:a16="http://schemas.microsoft.com/office/drawing/2014/main" id="{FF8C1A38-CB1A-4D0D-B6E0-E129C3FE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53" y="4228666"/>
            <a:ext cx="2650836" cy="1988127"/>
          </a:xfrm>
          <a:prstGeom prst="rect">
            <a:avLst/>
          </a:prstGeom>
        </p:spPr>
      </p:pic>
      <p:pic>
        <p:nvPicPr>
          <p:cNvPr id="11" name="Picture 10" descr="A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5701EF1D-1A18-4D4B-8656-F070EA365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625" y="4219989"/>
            <a:ext cx="2650836" cy="1988127"/>
          </a:xfrm>
          <a:prstGeom prst="rect">
            <a:avLst/>
          </a:prstGeom>
        </p:spPr>
      </p:pic>
      <p:pic>
        <p:nvPicPr>
          <p:cNvPr id="13" name="Picture 12" descr="A car parked in a parking lot&#10;&#10;Description generated with very high confidence">
            <a:extLst>
              <a:ext uri="{FF2B5EF4-FFF2-40B4-BE49-F238E27FC236}">
                <a16:creationId xmlns:a16="http://schemas.microsoft.com/office/drawing/2014/main" id="{1A0FE6C5-6DAF-4466-8A5F-E1D47DBF4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583" y="2109995"/>
            <a:ext cx="2650836" cy="1988127"/>
          </a:xfrm>
          <a:prstGeom prst="rect">
            <a:avLst/>
          </a:prstGeom>
        </p:spPr>
      </p:pic>
      <p:pic>
        <p:nvPicPr>
          <p:cNvPr id="15" name="Picture 14" descr="A car parked in a parking lot&#10;&#10;Description generated with very high confidence">
            <a:extLst>
              <a:ext uri="{FF2B5EF4-FFF2-40B4-BE49-F238E27FC236}">
                <a16:creationId xmlns:a16="http://schemas.microsoft.com/office/drawing/2014/main" id="{53AECF20-3142-4506-B8C0-BE8210A63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102339"/>
            <a:ext cx="2650837" cy="1988128"/>
          </a:xfrm>
          <a:prstGeom prst="rect">
            <a:avLst/>
          </a:prstGeom>
        </p:spPr>
      </p:pic>
      <p:pic>
        <p:nvPicPr>
          <p:cNvPr id="17" name="Picture 16" descr="A car parked in a parking lot&#10;&#10;Description generated with very high confidence">
            <a:extLst>
              <a:ext uri="{FF2B5EF4-FFF2-40B4-BE49-F238E27FC236}">
                <a16:creationId xmlns:a16="http://schemas.microsoft.com/office/drawing/2014/main" id="{45AC76FB-6AFA-4A7C-8F5C-ECF341F97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953" y="-11410"/>
            <a:ext cx="2666048" cy="1999537"/>
          </a:xfrm>
          <a:prstGeom prst="rect">
            <a:avLst/>
          </a:prstGeom>
        </p:spPr>
      </p:pic>
      <p:pic>
        <p:nvPicPr>
          <p:cNvPr id="19" name="Picture 18" descr="A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0831A1D8-C08C-485A-9E9B-722001611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582" y="1"/>
            <a:ext cx="2650836" cy="1988127"/>
          </a:xfrm>
          <a:prstGeom prst="rect">
            <a:avLst/>
          </a:prstGeom>
        </p:spPr>
      </p:pic>
      <p:pic>
        <p:nvPicPr>
          <p:cNvPr id="21" name="Picture 20" descr="A car parked in a parking lot&#10;&#10;Description generated with very high confidence">
            <a:extLst>
              <a:ext uri="{FF2B5EF4-FFF2-40B4-BE49-F238E27FC236}">
                <a16:creationId xmlns:a16="http://schemas.microsoft.com/office/drawing/2014/main" id="{32E078E0-55D6-4CCA-8275-7A585FE84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0"/>
            <a:ext cx="2650835" cy="1988127"/>
          </a:xfrm>
          <a:prstGeom prst="rect">
            <a:avLst/>
          </a:prstGeom>
        </p:spPr>
      </p:pic>
      <p:pic>
        <p:nvPicPr>
          <p:cNvPr id="23" name="Picture 22" descr="A car parked in a parking lot&#10;&#10;Description generated with very high confidence">
            <a:extLst>
              <a:ext uri="{FF2B5EF4-FFF2-40B4-BE49-F238E27FC236}">
                <a16:creationId xmlns:a16="http://schemas.microsoft.com/office/drawing/2014/main" id="{EDA785AB-B780-47EC-8711-374691413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2739" y="2102339"/>
            <a:ext cx="2666050" cy="19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3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29ED9E-9F34-4E55-BE66-83DEB4D5EAF0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14</a:t>
            </a:fld>
            <a:endParaRPr lang="en-US" dirty="0"/>
          </a:p>
        </p:txBody>
      </p:sp>
      <p:pic>
        <p:nvPicPr>
          <p:cNvPr id="5" name="Picture 4" descr="A group of purple flowers&#10;&#10;Description generated with high confidence">
            <a:extLst>
              <a:ext uri="{FF2B5EF4-FFF2-40B4-BE49-F238E27FC236}">
                <a16:creationId xmlns:a16="http://schemas.microsoft.com/office/drawing/2014/main" id="{7A79E810-00EC-46C7-9AE0-5E6A56FB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1790"/>
            <a:ext cx="9144000" cy="23144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F8D218-8F7A-4690-80BF-1E1B25EBCAEA}"/>
              </a:ext>
            </a:extLst>
          </p:cNvPr>
          <p:cNvSpPr/>
          <p:nvPr/>
        </p:nvSpPr>
        <p:spPr>
          <a:xfrm>
            <a:off x="73891" y="1"/>
            <a:ext cx="8885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Framework Returned Results</a:t>
            </a:r>
          </a:p>
        </p:txBody>
      </p:sp>
    </p:spTree>
    <p:extLst>
      <p:ext uri="{BB962C8B-B14F-4D97-AF65-F5344CB8AC3E}">
        <p14:creationId xmlns:p14="http://schemas.microsoft.com/office/powerpoint/2010/main" val="107687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5CF5F6-8A6B-4C32-B618-159A0E49FB93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15</a:t>
            </a:fld>
            <a:endParaRPr lang="en-US" dirty="0"/>
          </a:p>
        </p:txBody>
      </p:sp>
      <p:pic>
        <p:nvPicPr>
          <p:cNvPr id="5" name="Picture 4" descr="A large white building&#10;&#10;Description generated with very high confidence">
            <a:extLst>
              <a:ext uri="{FF2B5EF4-FFF2-40B4-BE49-F238E27FC236}">
                <a16:creationId xmlns:a16="http://schemas.microsoft.com/office/drawing/2014/main" id="{CD9E7F86-2A12-4386-B7A7-3ADD9645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261" y="2147236"/>
            <a:ext cx="2648399" cy="1986300"/>
          </a:xfrm>
          <a:prstGeom prst="rect">
            <a:avLst/>
          </a:prstGeom>
        </p:spPr>
      </p:pic>
      <p:pic>
        <p:nvPicPr>
          <p:cNvPr id="7" name="Picture 6" descr="A view of a city street&#10;&#10;Description generated with very high confidence">
            <a:extLst>
              <a:ext uri="{FF2B5EF4-FFF2-40B4-BE49-F238E27FC236}">
                <a16:creationId xmlns:a16="http://schemas.microsoft.com/office/drawing/2014/main" id="{435035D9-9B1F-491E-9A94-FBC6281C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7236"/>
            <a:ext cx="2648401" cy="1986300"/>
          </a:xfrm>
          <a:prstGeom prst="rect">
            <a:avLst/>
          </a:prstGeom>
        </p:spPr>
      </p:pic>
      <p:pic>
        <p:nvPicPr>
          <p:cNvPr id="9" name="Picture 8" descr="A picture containing outdoor, ground, building, skating&#10;&#10;Description generated with very high confidence">
            <a:extLst>
              <a:ext uri="{FF2B5EF4-FFF2-40B4-BE49-F238E27FC236}">
                <a16:creationId xmlns:a16="http://schemas.microsoft.com/office/drawing/2014/main" id="{B861B83B-8F56-493F-8C7B-5EC5732A9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260" y="4270210"/>
            <a:ext cx="2648399" cy="1986299"/>
          </a:xfrm>
          <a:prstGeom prst="rect">
            <a:avLst/>
          </a:prstGeom>
        </p:spPr>
      </p:pic>
      <p:pic>
        <p:nvPicPr>
          <p:cNvPr id="11" name="Picture 10" descr="A car parked in a parking lot&#10;&#10;Description generated with high confidence">
            <a:extLst>
              <a:ext uri="{FF2B5EF4-FFF2-40B4-BE49-F238E27FC236}">
                <a16:creationId xmlns:a16="http://schemas.microsoft.com/office/drawing/2014/main" id="{F486E379-2A88-4195-B3C4-44449CA21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261" y="0"/>
            <a:ext cx="2648401" cy="1986301"/>
          </a:xfrm>
          <a:prstGeom prst="rect">
            <a:avLst/>
          </a:prstGeom>
        </p:spPr>
      </p:pic>
      <p:pic>
        <p:nvPicPr>
          <p:cNvPr id="13" name="Picture 12" descr="A view of a city street&#10;&#10;Description generated with very high confidence">
            <a:extLst>
              <a:ext uri="{FF2B5EF4-FFF2-40B4-BE49-F238E27FC236}">
                <a16:creationId xmlns:a16="http://schemas.microsoft.com/office/drawing/2014/main" id="{027A8EA2-6ECD-4A8A-A9CE-8479F85E9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270211"/>
            <a:ext cx="2648400" cy="1986300"/>
          </a:xfrm>
          <a:prstGeom prst="rect">
            <a:avLst/>
          </a:prstGeom>
        </p:spPr>
      </p:pic>
      <p:pic>
        <p:nvPicPr>
          <p:cNvPr id="15" name="Picture 14" descr="A view of a city street&#10;&#10;Description generated with very high confidence">
            <a:extLst>
              <a:ext uri="{FF2B5EF4-FFF2-40B4-BE49-F238E27FC236}">
                <a16:creationId xmlns:a16="http://schemas.microsoft.com/office/drawing/2014/main" id="{D14C113F-8B71-4618-AC06-2D74C63B2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8873"/>
            <a:ext cx="2648401" cy="1986301"/>
          </a:xfrm>
          <a:prstGeom prst="rect">
            <a:avLst/>
          </a:prstGeom>
        </p:spPr>
      </p:pic>
      <p:pic>
        <p:nvPicPr>
          <p:cNvPr id="17" name="Picture 16" descr="A view of a city street&#10;&#10;Description generated with very high confidence">
            <a:extLst>
              <a:ext uri="{FF2B5EF4-FFF2-40B4-BE49-F238E27FC236}">
                <a16:creationId xmlns:a16="http://schemas.microsoft.com/office/drawing/2014/main" id="{E12BD10B-969D-421E-A277-35BAA7C10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729" y="2147235"/>
            <a:ext cx="2648402" cy="1986301"/>
          </a:xfrm>
          <a:prstGeom prst="rect">
            <a:avLst/>
          </a:prstGeom>
        </p:spPr>
      </p:pic>
      <p:pic>
        <p:nvPicPr>
          <p:cNvPr id="19" name="Picture 18" descr="A vehicle parked on the side of a building&#10;&#10;Description generated with high confidence">
            <a:extLst>
              <a:ext uri="{FF2B5EF4-FFF2-40B4-BE49-F238E27FC236}">
                <a16:creationId xmlns:a16="http://schemas.microsoft.com/office/drawing/2014/main" id="{84272B86-0AA2-4E79-BF53-AF7E40782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5728" y="4416"/>
            <a:ext cx="2648401" cy="19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9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887689-CE22-456F-B452-F4C8CC2D66BA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0F933C-6F83-4AC9-BF24-21666DE8500E}"/>
              </a:ext>
            </a:extLst>
          </p:cNvPr>
          <p:cNvSpPr/>
          <p:nvPr/>
        </p:nvSpPr>
        <p:spPr>
          <a:xfrm>
            <a:off x="73891" y="1"/>
            <a:ext cx="8885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Framework Returned Results</a:t>
            </a:r>
          </a:p>
        </p:txBody>
      </p:sp>
      <p:pic>
        <p:nvPicPr>
          <p:cNvPr id="6" name="Picture 5" descr="A table with a birthday cake&#10;&#10;Description generated with high confidence">
            <a:extLst>
              <a:ext uri="{FF2B5EF4-FFF2-40B4-BE49-F238E27FC236}">
                <a16:creationId xmlns:a16="http://schemas.microsoft.com/office/drawing/2014/main" id="{8A375F47-C3C9-4F3C-B174-D1D16A81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77"/>
            <a:ext cx="9144000" cy="49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r_IEfbbp0ZynGJ7ICl2L0wEdH5VsG3yaHfj0yY8a-fedgm3LBJsjbWrnwXxFmctzKtUwrzCy2gOpMlIplHPceg8wOQZPhiCJyO1gUSFGUq5fbpfbLJahtdUCFUO0vJbkYC1-69QK7vg">
            <a:extLst>
              <a:ext uri="{FF2B5EF4-FFF2-40B4-BE49-F238E27FC236}">
                <a16:creationId xmlns:a16="http://schemas.microsoft.com/office/drawing/2014/main" id="{E480CD0D-6142-4F38-BFB1-37D1A8AC8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t="3920" r="1094" b="2117"/>
          <a:stretch/>
        </p:blipFill>
        <p:spPr bwMode="auto">
          <a:xfrm>
            <a:off x="0" y="947344"/>
            <a:ext cx="9144000" cy="48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FA8B21-8E35-4F20-B9D7-22F9A0B86A09}"/>
              </a:ext>
            </a:extLst>
          </p:cNvPr>
          <p:cNvSpPr/>
          <p:nvPr/>
        </p:nvSpPr>
        <p:spPr>
          <a:xfrm>
            <a:off x="73891" y="1"/>
            <a:ext cx="8885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Test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FD0CA-7898-4B88-BF79-4D2D72678C6D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88028-45B5-41F2-8688-6991E69C10E8}"/>
              </a:ext>
            </a:extLst>
          </p:cNvPr>
          <p:cNvSpPr txBox="1"/>
          <p:nvPr/>
        </p:nvSpPr>
        <p:spPr>
          <a:xfrm>
            <a:off x="8552872" y="1225082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71903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ull">
            <a:extLst>
              <a:ext uri="{FF2B5EF4-FFF2-40B4-BE49-F238E27FC236}">
                <a16:creationId xmlns:a16="http://schemas.microsoft.com/office/drawing/2014/main" id="{93EEAC06-A680-43AD-880B-EA69BD70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136"/>
            <a:ext cx="9151918" cy="50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798650-C1D1-40C5-A5F2-88002FD1D1E6}"/>
              </a:ext>
            </a:extLst>
          </p:cNvPr>
          <p:cNvSpPr/>
          <p:nvPr/>
        </p:nvSpPr>
        <p:spPr>
          <a:xfrm>
            <a:off x="73891" y="1"/>
            <a:ext cx="8885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Test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9E27A-534B-42BD-9427-060786332248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E0629-D940-4DF5-A3EC-2D653B987515}"/>
              </a:ext>
            </a:extLst>
          </p:cNvPr>
          <p:cNvSpPr txBox="1"/>
          <p:nvPr/>
        </p:nvSpPr>
        <p:spPr>
          <a:xfrm>
            <a:off x="-64656" y="909783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327442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A760E-8758-4F72-A831-98E2C92CB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532" y="2785485"/>
            <a:ext cx="8242935" cy="128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/>
              <a:t>HJI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4A1DAD-2E20-4F51-9601-0DDCBEFE3C2B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6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2E35C-6954-4E2B-92B7-BAB832873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3999" cy="6197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/>
              <a:t>Edge Computing</a:t>
            </a:r>
          </a:p>
          <a:p>
            <a:pPr marL="0" indent="0" algn="ctr">
              <a:buNone/>
            </a:pPr>
            <a:endParaRPr lang="en-US" b="1" dirty="0"/>
          </a:p>
          <a:p>
            <a:r>
              <a:rPr lang="en-US" sz="3000" dirty="0"/>
              <a:t>Computing power with minimal latency and high responsiveness</a:t>
            </a:r>
          </a:p>
          <a:p>
            <a:endParaRPr lang="en-US" sz="3000" dirty="0"/>
          </a:p>
          <a:p>
            <a:r>
              <a:rPr lang="en-US" dirty="0"/>
              <a:t>powerful computation to cover regions requiring additional computational power and or data processing needs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41E30-A587-42C6-BE05-236B507042A0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38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BB5FB5-E59B-4B37-B9DC-835D73BDC521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84FE6-9D9E-4682-B586-4049EEA7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353"/>
            <a:ext cx="9144000" cy="52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3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323DEC-3804-441B-97F6-F5C5ABFBA0FF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C69B1-8BF6-49D6-B4FD-AFA84BDBCDAB}"/>
              </a:ext>
            </a:extLst>
          </p:cNvPr>
          <p:cNvSpPr/>
          <p:nvPr/>
        </p:nvSpPr>
        <p:spPr>
          <a:xfrm>
            <a:off x="73891" y="1"/>
            <a:ext cx="8885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HJI 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442"/>
            <a:ext cx="9144000" cy="54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E4CD3C-DD2A-4F29-B18D-26F592800909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22</a:t>
            </a:fld>
            <a:endParaRPr lang="en-US" dirty="0"/>
          </a:p>
        </p:txBody>
      </p:sp>
      <p:pic>
        <p:nvPicPr>
          <p:cNvPr id="7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8346B2D8-ABE4-468D-85CF-91C3D577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7212"/>
            <a:ext cx="9144000" cy="51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B6453E-BCFE-4A3C-AA2B-C7EE2763D680}"/>
              </a:ext>
            </a:extLst>
          </p:cNvPr>
          <p:cNvSpPr/>
          <p:nvPr/>
        </p:nvSpPr>
        <p:spPr>
          <a:xfrm>
            <a:off x="73891" y="1"/>
            <a:ext cx="8885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Test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5420D-7F21-4136-92ED-9E08EC9D0C17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23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442"/>
            <a:ext cx="9144000" cy="542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56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8691D5-876B-4D4F-BD1B-F75E94FD9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3999" cy="6234545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Future Works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Hardware Adaptation</a:t>
            </a:r>
          </a:p>
          <a:p>
            <a:r>
              <a:rPr lang="en-US" dirty="0"/>
              <a:t>Edge to Edge integration</a:t>
            </a:r>
          </a:p>
          <a:p>
            <a:r>
              <a:rPr lang="en-US" dirty="0"/>
              <a:t>Amber alert</a:t>
            </a:r>
          </a:p>
          <a:p>
            <a:r>
              <a:rPr lang="en-US" dirty="0"/>
              <a:t>Accident investigation</a:t>
            </a:r>
          </a:p>
          <a:p>
            <a:r>
              <a:rPr lang="en-US" dirty="0"/>
              <a:t>Framework persistence</a:t>
            </a:r>
          </a:p>
          <a:p>
            <a:r>
              <a:rPr lang="en-US" dirty="0"/>
              <a:t>Real world deployment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37F2B-44EF-4519-B219-B4F8C1AD497E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90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175000" y="809625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b="1">
                <a:solidFill>
                  <a:schemeClr val="bg1"/>
                </a:solidFill>
                <a:latin typeface="Arial"/>
                <a:cs typeface="Arial"/>
              </a:rPr>
              <a:t>Thank You.</a:t>
            </a:r>
            <a:endParaRPr lang="en-US" sz="8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F13D4-B5E9-4F74-9282-503AE13AF5A7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0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9143999" cy="618836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b="1" dirty="0"/>
              <a:t>CAV and Edge</a:t>
            </a:r>
          </a:p>
          <a:p>
            <a:pPr marL="0" indent="0" algn="ctr">
              <a:buNone/>
            </a:pPr>
            <a:endParaRPr lang="en-US" sz="3200" b="1" dirty="0"/>
          </a:p>
          <a:p>
            <a:r>
              <a:rPr lang="en-US" dirty="0"/>
              <a:t>Edge is a very important new concept as it is able to minimize the network congestion.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Edge computing frees up the vehicle from any overhead in additional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Amber alerts, accidents, traffic intersection safety and much more tasks can be achieved with minimal impact to the vehicle.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121C6-4B99-413D-8275-27CA5B41D96D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92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81283F-842E-4811-B478-4CF799E2B814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47373-A02C-41E1-9EBF-87B293BC19CC}"/>
              </a:ext>
            </a:extLst>
          </p:cNvPr>
          <p:cNvSpPr/>
          <p:nvPr/>
        </p:nvSpPr>
        <p:spPr>
          <a:xfrm>
            <a:off x="2424545" y="57356"/>
            <a:ext cx="4294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Structure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" y="826797"/>
            <a:ext cx="9132570" cy="53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39DD9-CD45-4379-B77C-08ADB017253D}"/>
              </a:ext>
            </a:extLst>
          </p:cNvPr>
          <p:cNvSpPr/>
          <p:nvPr/>
        </p:nvSpPr>
        <p:spPr>
          <a:xfrm>
            <a:off x="2424545" y="-52100"/>
            <a:ext cx="4294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N to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9665D-C79D-49D5-B4D7-179CCD14B7D7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4" name="Picture 6" descr="Image result for autonomous vehicles">
            <a:extLst>
              <a:ext uri="{FF2B5EF4-FFF2-40B4-BE49-F238E27FC236}">
                <a16:creationId xmlns:a16="http://schemas.microsoft.com/office/drawing/2014/main" id="{3EC08C0C-C8E1-4C0B-AC89-2736A3EE8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86" y="644453"/>
            <a:ext cx="8609227" cy="55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763F88-73B5-4EA6-B116-6B20662FDBA3}"/>
              </a:ext>
            </a:extLst>
          </p:cNvPr>
          <p:cNvSpPr/>
          <p:nvPr/>
        </p:nvSpPr>
        <p:spPr>
          <a:xfrm>
            <a:off x="462663" y="896120"/>
            <a:ext cx="1256145" cy="8148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Edge</a:t>
            </a:r>
            <a:endParaRPr lang="en-US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1EE795-054E-41EA-A88E-EC5CD1DA4A65}"/>
              </a:ext>
            </a:extLst>
          </p:cNvPr>
          <p:cNvCxnSpPr>
            <a:cxnSpLocks/>
          </p:cNvCxnSpPr>
          <p:nvPr/>
        </p:nvCxnSpPr>
        <p:spPr>
          <a:xfrm flipH="1" flipV="1">
            <a:off x="1339896" y="1745239"/>
            <a:ext cx="545899" cy="2826761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5F3080-48FC-4A26-B48E-F5880619CFA7}"/>
              </a:ext>
            </a:extLst>
          </p:cNvPr>
          <p:cNvCxnSpPr>
            <a:cxnSpLocks/>
          </p:cNvCxnSpPr>
          <p:nvPr/>
        </p:nvCxnSpPr>
        <p:spPr>
          <a:xfrm flipH="1" flipV="1">
            <a:off x="1339273" y="1743255"/>
            <a:ext cx="1246909" cy="1685745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11863B-CA0F-4506-B152-DAC44504C43B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1718808" y="1303567"/>
            <a:ext cx="2244436" cy="1085166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AA86A2-944D-4495-963A-6BDFA37846E1}"/>
              </a:ext>
            </a:extLst>
          </p:cNvPr>
          <p:cNvCxnSpPr>
            <a:cxnSpLocks/>
          </p:cNvCxnSpPr>
          <p:nvPr/>
        </p:nvCxnSpPr>
        <p:spPr>
          <a:xfrm flipH="1" flipV="1">
            <a:off x="1654154" y="1662329"/>
            <a:ext cx="2917846" cy="1847599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2C0350-290D-41DA-A25B-5590A1395788}"/>
              </a:ext>
            </a:extLst>
          </p:cNvPr>
          <p:cNvCxnSpPr>
            <a:cxnSpLocks/>
          </p:cNvCxnSpPr>
          <p:nvPr/>
        </p:nvCxnSpPr>
        <p:spPr>
          <a:xfrm flipH="1" flipV="1">
            <a:off x="1727200" y="1688783"/>
            <a:ext cx="4368800" cy="1794687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5CB090-27A1-48A1-AC4D-9C6D29621420}"/>
              </a:ext>
            </a:extLst>
          </p:cNvPr>
          <p:cNvCxnSpPr>
            <a:cxnSpLocks/>
          </p:cNvCxnSpPr>
          <p:nvPr/>
        </p:nvCxnSpPr>
        <p:spPr>
          <a:xfrm flipH="1" flipV="1">
            <a:off x="1727200" y="1543192"/>
            <a:ext cx="5957922" cy="1204305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AA85EA-75C8-4D73-9EFB-89A1CB3FB93E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1718808" y="1303567"/>
            <a:ext cx="3906982" cy="568506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540A1A-F3C9-4B9D-B56B-873E6D408EDE}"/>
              </a:ext>
            </a:extLst>
          </p:cNvPr>
          <p:cNvCxnSpPr>
            <a:cxnSpLocks/>
          </p:cNvCxnSpPr>
          <p:nvPr/>
        </p:nvCxnSpPr>
        <p:spPr>
          <a:xfrm flipH="1" flipV="1">
            <a:off x="1727200" y="1045696"/>
            <a:ext cx="4600178" cy="497496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53BAE3-50CD-482F-8A14-15CD6909BABD}"/>
              </a:ext>
            </a:extLst>
          </p:cNvPr>
          <p:cNvCxnSpPr>
            <a:cxnSpLocks/>
          </p:cNvCxnSpPr>
          <p:nvPr/>
        </p:nvCxnSpPr>
        <p:spPr>
          <a:xfrm flipH="1" flipV="1">
            <a:off x="1489364" y="1727200"/>
            <a:ext cx="792862" cy="838780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07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39DD9-CD45-4379-B77C-08ADB017253D}"/>
              </a:ext>
            </a:extLst>
          </p:cNvPr>
          <p:cNvSpPr/>
          <p:nvPr/>
        </p:nvSpPr>
        <p:spPr>
          <a:xfrm>
            <a:off x="2391985" y="-83324"/>
            <a:ext cx="4294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N to 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CC8DD-82CA-4D8B-AA3C-F523DFBEEB97}"/>
              </a:ext>
            </a:extLst>
          </p:cNvPr>
          <p:cNvSpPr txBox="1"/>
          <p:nvPr/>
        </p:nvSpPr>
        <p:spPr>
          <a:xfrm>
            <a:off x="3971636" y="6405571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1030" name="Picture 6" descr="Image result for autonomous vehicles">
            <a:extLst>
              <a:ext uri="{FF2B5EF4-FFF2-40B4-BE49-F238E27FC236}">
                <a16:creationId xmlns:a16="http://schemas.microsoft.com/office/drawing/2014/main" id="{4DB0EA35-A557-42C7-A7DE-B0E99A00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86" y="644453"/>
            <a:ext cx="8609227" cy="55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685342-E210-4992-BB49-2FB1FF2E58DC}"/>
              </a:ext>
            </a:extLst>
          </p:cNvPr>
          <p:cNvCxnSpPr/>
          <p:nvPr/>
        </p:nvCxnSpPr>
        <p:spPr>
          <a:xfrm flipV="1">
            <a:off x="2567709" y="3823855"/>
            <a:ext cx="1911927" cy="103447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D0D7C6-F103-4391-B769-006BFD67CCE3}"/>
              </a:ext>
            </a:extLst>
          </p:cNvPr>
          <p:cNvCxnSpPr>
            <a:cxnSpLocks/>
          </p:cNvCxnSpPr>
          <p:nvPr/>
        </p:nvCxnSpPr>
        <p:spPr>
          <a:xfrm flipV="1">
            <a:off x="2008909" y="3934692"/>
            <a:ext cx="660400" cy="544944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9F5DB8-91F3-4356-A33C-D0E440EBD78C}"/>
              </a:ext>
            </a:extLst>
          </p:cNvPr>
          <p:cNvCxnSpPr>
            <a:cxnSpLocks/>
          </p:cNvCxnSpPr>
          <p:nvPr/>
        </p:nvCxnSpPr>
        <p:spPr>
          <a:xfrm flipV="1">
            <a:off x="2449711" y="3034145"/>
            <a:ext cx="1632762" cy="1597891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1C1CDA-2454-4C14-9019-C073D207C5B3}"/>
              </a:ext>
            </a:extLst>
          </p:cNvPr>
          <p:cNvCxnSpPr>
            <a:cxnSpLocks/>
          </p:cNvCxnSpPr>
          <p:nvPr/>
        </p:nvCxnSpPr>
        <p:spPr>
          <a:xfrm>
            <a:off x="4571999" y="2670827"/>
            <a:ext cx="1551710" cy="779134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7A99A3-A010-433B-97B2-1EFA7B4B1D91}"/>
              </a:ext>
            </a:extLst>
          </p:cNvPr>
          <p:cNvCxnSpPr>
            <a:cxnSpLocks/>
          </p:cNvCxnSpPr>
          <p:nvPr/>
        </p:nvCxnSpPr>
        <p:spPr>
          <a:xfrm>
            <a:off x="5246255" y="3481879"/>
            <a:ext cx="1029854" cy="12048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C23D18-67F8-4672-B4AD-7F17973DEC54}"/>
              </a:ext>
            </a:extLst>
          </p:cNvPr>
          <p:cNvCxnSpPr>
            <a:cxnSpLocks/>
          </p:cNvCxnSpPr>
          <p:nvPr/>
        </p:nvCxnSpPr>
        <p:spPr>
          <a:xfrm>
            <a:off x="4151978" y="2823227"/>
            <a:ext cx="531092" cy="43241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B21652-14A3-4CBF-BF2A-E7D72BBE8574}"/>
              </a:ext>
            </a:extLst>
          </p:cNvPr>
          <p:cNvCxnSpPr>
            <a:cxnSpLocks/>
          </p:cNvCxnSpPr>
          <p:nvPr/>
        </p:nvCxnSpPr>
        <p:spPr>
          <a:xfrm>
            <a:off x="3156001" y="3532409"/>
            <a:ext cx="2978040" cy="252365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71B1E5-84D1-4CF1-B63D-1A59982CEF6D}"/>
              </a:ext>
            </a:extLst>
          </p:cNvPr>
          <p:cNvCxnSpPr>
            <a:cxnSpLocks/>
          </p:cNvCxnSpPr>
          <p:nvPr/>
        </p:nvCxnSpPr>
        <p:spPr>
          <a:xfrm flipV="1">
            <a:off x="2449711" y="4045349"/>
            <a:ext cx="3815087" cy="100500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420E8A-9E7B-41B3-9BBA-C72E06C00E12}"/>
              </a:ext>
            </a:extLst>
          </p:cNvPr>
          <p:cNvCxnSpPr>
            <a:cxnSpLocks/>
          </p:cNvCxnSpPr>
          <p:nvPr/>
        </p:nvCxnSpPr>
        <p:spPr>
          <a:xfrm flipV="1">
            <a:off x="6719454" y="1939636"/>
            <a:ext cx="277092" cy="1316003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2A20A4-DE85-462B-889C-CB05E45F85E8}"/>
              </a:ext>
            </a:extLst>
          </p:cNvPr>
          <p:cNvCxnSpPr>
            <a:cxnSpLocks/>
          </p:cNvCxnSpPr>
          <p:nvPr/>
        </p:nvCxnSpPr>
        <p:spPr>
          <a:xfrm flipV="1">
            <a:off x="6871854" y="3054429"/>
            <a:ext cx="831507" cy="506010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A7E75E-ECA0-4820-BEF0-83B00A965753}"/>
              </a:ext>
            </a:extLst>
          </p:cNvPr>
          <p:cNvCxnSpPr>
            <a:cxnSpLocks/>
          </p:cNvCxnSpPr>
          <p:nvPr/>
        </p:nvCxnSpPr>
        <p:spPr>
          <a:xfrm flipH="1" flipV="1">
            <a:off x="6012639" y="2092037"/>
            <a:ext cx="346596" cy="116360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8D0893-609F-47BF-A1CF-6543C6A5DE7D}"/>
              </a:ext>
            </a:extLst>
          </p:cNvPr>
          <p:cNvCxnSpPr>
            <a:cxnSpLocks/>
          </p:cNvCxnSpPr>
          <p:nvPr/>
        </p:nvCxnSpPr>
        <p:spPr>
          <a:xfrm flipH="1" flipV="1">
            <a:off x="4760482" y="1892205"/>
            <a:ext cx="1425455" cy="1363434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1907DE-A559-4339-BE4A-C900237D04E8}"/>
              </a:ext>
            </a:extLst>
          </p:cNvPr>
          <p:cNvCxnSpPr>
            <a:cxnSpLocks/>
          </p:cNvCxnSpPr>
          <p:nvPr/>
        </p:nvCxnSpPr>
        <p:spPr>
          <a:xfrm flipH="1" flipV="1">
            <a:off x="1782618" y="1313138"/>
            <a:ext cx="2085028" cy="11502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76BA78-2ED8-4FEA-836D-F0F80377C586}"/>
              </a:ext>
            </a:extLst>
          </p:cNvPr>
          <p:cNvCxnSpPr>
            <a:cxnSpLocks/>
          </p:cNvCxnSpPr>
          <p:nvPr/>
        </p:nvCxnSpPr>
        <p:spPr>
          <a:xfrm flipH="1">
            <a:off x="4415420" y="2073968"/>
            <a:ext cx="1237000" cy="404835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0CDA7FD-CD17-46B8-895D-88AD50442FF6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2567367"/>
            <a:ext cx="3039393" cy="314786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860A24A-8905-4DE2-8EE7-5F80C54E6E26}"/>
              </a:ext>
            </a:extLst>
          </p:cNvPr>
          <p:cNvCxnSpPr>
            <a:cxnSpLocks/>
          </p:cNvCxnSpPr>
          <p:nvPr/>
        </p:nvCxnSpPr>
        <p:spPr>
          <a:xfrm flipH="1" flipV="1">
            <a:off x="7287607" y="1939636"/>
            <a:ext cx="538647" cy="627731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89798C-925B-472F-B7E8-7737126860B1}"/>
              </a:ext>
            </a:extLst>
          </p:cNvPr>
          <p:cNvCxnSpPr>
            <a:cxnSpLocks/>
          </p:cNvCxnSpPr>
          <p:nvPr/>
        </p:nvCxnSpPr>
        <p:spPr>
          <a:xfrm flipV="1">
            <a:off x="4038482" y="1892206"/>
            <a:ext cx="441154" cy="45846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D22E29-F277-445C-9569-CC6C0564F0F7}"/>
              </a:ext>
            </a:extLst>
          </p:cNvPr>
          <p:cNvCxnSpPr>
            <a:cxnSpLocks/>
          </p:cNvCxnSpPr>
          <p:nvPr/>
        </p:nvCxnSpPr>
        <p:spPr>
          <a:xfrm flipV="1">
            <a:off x="2314776" y="1631029"/>
            <a:ext cx="622036" cy="492918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2A3A245-2084-4707-88E2-E4B9A48730D2}"/>
              </a:ext>
            </a:extLst>
          </p:cNvPr>
          <p:cNvCxnSpPr>
            <a:cxnSpLocks/>
          </p:cNvCxnSpPr>
          <p:nvPr/>
        </p:nvCxnSpPr>
        <p:spPr>
          <a:xfrm flipH="1" flipV="1">
            <a:off x="3331667" y="1699491"/>
            <a:ext cx="654177" cy="690735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9C5BBD6-BA05-4C77-92A8-77C86762F3C9}"/>
              </a:ext>
            </a:extLst>
          </p:cNvPr>
          <p:cNvCxnSpPr>
            <a:cxnSpLocks/>
          </p:cNvCxnSpPr>
          <p:nvPr/>
        </p:nvCxnSpPr>
        <p:spPr>
          <a:xfrm flipH="1" flipV="1">
            <a:off x="3331667" y="1594424"/>
            <a:ext cx="1049033" cy="86998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229635-4BA9-44B5-91C4-BE5CDD50E1EC}"/>
              </a:ext>
            </a:extLst>
          </p:cNvPr>
          <p:cNvCxnSpPr>
            <a:cxnSpLocks/>
          </p:cNvCxnSpPr>
          <p:nvPr/>
        </p:nvCxnSpPr>
        <p:spPr>
          <a:xfrm flipH="1" flipV="1">
            <a:off x="4867564" y="1724061"/>
            <a:ext cx="784856" cy="109761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E084ADA-029B-407C-B701-230BA41118B8}"/>
              </a:ext>
            </a:extLst>
          </p:cNvPr>
          <p:cNvCxnSpPr>
            <a:cxnSpLocks/>
          </p:cNvCxnSpPr>
          <p:nvPr/>
        </p:nvCxnSpPr>
        <p:spPr>
          <a:xfrm flipH="1">
            <a:off x="5033920" y="1785595"/>
            <a:ext cx="1685534" cy="1450967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6335AC-1538-4A1B-8F6D-AA0F362B8EDB}"/>
              </a:ext>
            </a:extLst>
          </p:cNvPr>
          <p:cNvCxnSpPr>
            <a:cxnSpLocks/>
          </p:cNvCxnSpPr>
          <p:nvPr/>
        </p:nvCxnSpPr>
        <p:spPr>
          <a:xfrm flipH="1" flipV="1">
            <a:off x="6123709" y="2055316"/>
            <a:ext cx="1565095" cy="645751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518B7F-DDFB-49D4-8A5F-EBE4874FC06D}"/>
              </a:ext>
            </a:extLst>
          </p:cNvPr>
          <p:cNvCxnSpPr>
            <a:cxnSpLocks/>
          </p:cNvCxnSpPr>
          <p:nvPr/>
        </p:nvCxnSpPr>
        <p:spPr>
          <a:xfrm flipV="1">
            <a:off x="3170381" y="2720113"/>
            <a:ext cx="660400" cy="544944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E4947C8-7DEA-456D-ADB3-5C8F8AF20FFA}"/>
              </a:ext>
            </a:extLst>
          </p:cNvPr>
          <p:cNvCxnSpPr>
            <a:cxnSpLocks/>
          </p:cNvCxnSpPr>
          <p:nvPr/>
        </p:nvCxnSpPr>
        <p:spPr>
          <a:xfrm>
            <a:off x="3244128" y="3347505"/>
            <a:ext cx="1279147" cy="88890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C84AA23-4278-4609-A173-8D13F60F0EA0}"/>
              </a:ext>
            </a:extLst>
          </p:cNvPr>
          <p:cNvCxnSpPr>
            <a:cxnSpLocks/>
          </p:cNvCxnSpPr>
          <p:nvPr/>
        </p:nvCxnSpPr>
        <p:spPr>
          <a:xfrm flipH="1" flipV="1">
            <a:off x="2667210" y="2684924"/>
            <a:ext cx="157922" cy="635559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07A3164-DA61-4001-BBAE-B72845C755E5}"/>
              </a:ext>
            </a:extLst>
          </p:cNvPr>
          <p:cNvCxnSpPr>
            <a:cxnSpLocks/>
          </p:cNvCxnSpPr>
          <p:nvPr/>
        </p:nvCxnSpPr>
        <p:spPr>
          <a:xfrm flipH="1" flipV="1">
            <a:off x="2819610" y="2384523"/>
            <a:ext cx="1026501" cy="182844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F7ADD8-8E50-4728-82A4-21EBF422A5AE}"/>
              </a:ext>
            </a:extLst>
          </p:cNvPr>
          <p:cNvCxnSpPr>
            <a:cxnSpLocks/>
          </p:cNvCxnSpPr>
          <p:nvPr/>
        </p:nvCxnSpPr>
        <p:spPr>
          <a:xfrm flipH="1">
            <a:off x="2746171" y="1799157"/>
            <a:ext cx="1611084" cy="447334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5DF66BA-C210-4CD5-8786-F546B829407C}"/>
              </a:ext>
            </a:extLst>
          </p:cNvPr>
          <p:cNvCxnSpPr>
            <a:cxnSpLocks/>
          </p:cNvCxnSpPr>
          <p:nvPr/>
        </p:nvCxnSpPr>
        <p:spPr>
          <a:xfrm>
            <a:off x="2746171" y="2652374"/>
            <a:ext cx="1793269" cy="668109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7F9D9D9-CADC-4BEB-8728-A76BD0078B64}"/>
              </a:ext>
            </a:extLst>
          </p:cNvPr>
          <p:cNvCxnSpPr>
            <a:cxnSpLocks/>
          </p:cNvCxnSpPr>
          <p:nvPr/>
        </p:nvCxnSpPr>
        <p:spPr>
          <a:xfrm flipH="1" flipV="1">
            <a:off x="1521982" y="1313139"/>
            <a:ext cx="359341" cy="709685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5914175-5394-4AD1-AF19-9543C0E3DE0B}"/>
              </a:ext>
            </a:extLst>
          </p:cNvPr>
          <p:cNvCxnSpPr>
            <a:cxnSpLocks/>
          </p:cNvCxnSpPr>
          <p:nvPr/>
        </p:nvCxnSpPr>
        <p:spPr>
          <a:xfrm flipV="1">
            <a:off x="2449711" y="1744183"/>
            <a:ext cx="1881195" cy="417861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13E4361-7FC9-4031-BC0A-2FA4CA619F52}"/>
              </a:ext>
            </a:extLst>
          </p:cNvPr>
          <p:cNvCxnSpPr>
            <a:cxnSpLocks/>
          </p:cNvCxnSpPr>
          <p:nvPr/>
        </p:nvCxnSpPr>
        <p:spPr>
          <a:xfrm flipH="1" flipV="1">
            <a:off x="1796532" y="1268063"/>
            <a:ext cx="1140280" cy="284096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3E53F3E-EDF3-4447-A978-DC583A0D4B5B}"/>
              </a:ext>
            </a:extLst>
          </p:cNvPr>
          <p:cNvCxnSpPr>
            <a:cxnSpLocks/>
          </p:cNvCxnSpPr>
          <p:nvPr/>
        </p:nvCxnSpPr>
        <p:spPr>
          <a:xfrm flipH="1">
            <a:off x="6012639" y="1538843"/>
            <a:ext cx="570140" cy="243474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80D69C-258E-4CE2-BD40-3781548667D2}"/>
              </a:ext>
            </a:extLst>
          </p:cNvPr>
          <p:cNvCxnSpPr>
            <a:cxnSpLocks/>
          </p:cNvCxnSpPr>
          <p:nvPr/>
        </p:nvCxnSpPr>
        <p:spPr>
          <a:xfrm flipV="1">
            <a:off x="1881288" y="2701068"/>
            <a:ext cx="485384" cy="1930968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97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34B3A47-E0C5-4A09-B8F3-93EFB1BA5C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3999" cy="6188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b="1" dirty="0"/>
              <a:t>Framework Ideologies</a:t>
            </a:r>
          </a:p>
          <a:p>
            <a:pPr marL="0" indent="0" algn="ctr">
              <a:buFont typeface="Arial"/>
              <a:buNone/>
            </a:pPr>
            <a:endParaRPr lang="en-US" b="1" dirty="0"/>
          </a:p>
          <a:p>
            <a:pPr fontAlgn="base"/>
            <a:r>
              <a:rPr lang="en-US" dirty="0"/>
              <a:t>Discovery and Trust - Assumed for between manufacturer and telecom companies</a:t>
            </a:r>
          </a:p>
          <a:p>
            <a:pPr fontAlgn="base"/>
            <a:r>
              <a:rPr lang="en-US" dirty="0"/>
              <a:t>Containerized Modular components</a:t>
            </a:r>
          </a:p>
          <a:p>
            <a:pPr fontAlgn="base"/>
            <a:r>
              <a:rPr lang="en-US" dirty="0"/>
              <a:t>Platform independent as long as the hardware meet basic needs</a:t>
            </a:r>
          </a:p>
          <a:p>
            <a:pPr fontAlgn="base"/>
            <a:r>
              <a:rPr lang="en-US" dirty="0"/>
              <a:t>Data provided by the vehicles are trustworthy - Assumed</a:t>
            </a:r>
          </a:p>
          <a:p>
            <a:pPr fontAlgn="base"/>
            <a:r>
              <a:rPr lang="en-US" dirty="0"/>
              <a:t>Provide low latency and overhead service to the CAVs in need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AB7C7-5536-4878-83B1-D03DB946A07F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1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438FE2-70EC-48D9-97F6-75D0372D5AAF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1026" name="Picture 2" descr="https://lh3.googleusercontent.com/ENri0qnxvfuJ2DI86BiuCDBTOfU2HSy2ZwTG2B3iH-_0BJHw-0GRmf7vHgjVPtBNCIJvJRJ__Bo5RSEmUmxgRd086v5aVbhy-G9AOy2vGOy2IoGjew1pvwTqfbkJw_HtpkZec5OejgE">
            <a:extLst>
              <a:ext uri="{FF2B5EF4-FFF2-40B4-BE49-F238E27FC236}">
                <a16:creationId xmlns:a16="http://schemas.microsoft.com/office/drawing/2014/main" id="{3E02EF25-F285-4B80-8C6C-B6B957B3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75"/>
            <a:ext cx="9144000" cy="595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CF9ED-B18D-492C-B595-89251C61F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3999" cy="61698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/>
              <a:t>Framework Designs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BC Framework</a:t>
            </a:r>
            <a:endParaRPr lang="en-US" sz="2400" dirty="0"/>
          </a:p>
          <a:p>
            <a:pPr lvl="1"/>
            <a:r>
              <a:rPr lang="en-US" sz="2400" dirty="0"/>
              <a:t>MQTT(Message Queuing Telemetry Transport)</a:t>
            </a:r>
          </a:p>
          <a:p>
            <a:pPr lvl="1"/>
            <a:endParaRPr lang="en-US" sz="2400" b="1" dirty="0"/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HJI Framework</a:t>
            </a:r>
          </a:p>
          <a:p>
            <a:pPr lvl="1"/>
            <a:r>
              <a:rPr lang="en-US" sz="2400" dirty="0"/>
              <a:t>Multicasting</a:t>
            </a:r>
            <a:endParaRPr lang="en-US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5400" i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A1221-6A45-40F3-B36F-FB91B74EACD2}"/>
              </a:ext>
            </a:extLst>
          </p:cNvPr>
          <p:cNvSpPr txBox="1"/>
          <p:nvPr/>
        </p:nvSpPr>
        <p:spPr>
          <a:xfrm>
            <a:off x="3971636" y="6396335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873FA8D-8FF2-4259-AF10-BDB4FF13434C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2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139A29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1692</TotalTime>
  <Words>244</Words>
  <Application>Microsoft Office PowerPoint</Application>
  <PresentationFormat>Letter Paper (8.5x11 in)</PresentationFormat>
  <Paragraphs>79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North Texas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Young, Kit</dc:creator>
  <cp:lastModifiedBy>Chen, Haidi</cp:lastModifiedBy>
  <cp:revision>89</cp:revision>
  <cp:lastPrinted>2016-06-30T15:44:07Z</cp:lastPrinted>
  <dcterms:created xsi:type="dcterms:W3CDTF">2010-11-22T21:44:58Z</dcterms:created>
  <dcterms:modified xsi:type="dcterms:W3CDTF">2019-07-31T21:00:35Z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